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6"/>
  </p:notesMasterIdLst>
  <p:sldIdLst>
    <p:sldId id="259" r:id="rId2"/>
    <p:sldId id="258" r:id="rId3"/>
    <p:sldId id="260" r:id="rId4"/>
    <p:sldId id="261" r:id="rId5"/>
  </p:sldIdLst>
  <p:sldSz cx="9144000" cy="5143500" type="screen16x9"/>
  <p:notesSz cx="6858000" cy="9144000"/>
  <p:embeddedFontLst>
    <p:embeddedFont>
      <p:font typeface="Dosis" pitchFamily="2" charset="0"/>
      <p:regular r:id="rId7"/>
      <p:bold r:id="rId8"/>
    </p:embeddedFont>
    <p:embeddedFont>
      <p:font typeface="Roboto" panose="02000000000000000000" pitchFamily="2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442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84eb88aa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84eb88aa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84eb88aa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84eb88aa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84eb88aa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84eb88aa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129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84eb88aa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84eb88aa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5107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5" y="744575"/>
            <a:ext cx="3852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980000" y="2834125"/>
            <a:ext cx="3852300" cy="17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76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abilaputri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hyperlink" Target="https://www.linkedin.com/in/wika-rabila-putri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ithub.com/wikarabila/Improving-Employee-Retention-By-Predicting-Employee-Attrition-Using-Machine-Learning/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ikarabila/Improving-Employee-Retention-By-Predicting-Employee-Attrition-Using-Machine-Learnin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ikarabila/Improving-Employee-Retention-By-Predicting-Employee-Attrition-Using-Machine-Learnin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/>
        </p:nvSpPr>
        <p:spPr>
          <a:xfrm>
            <a:off x="5959949" y="908900"/>
            <a:ext cx="3106777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 dirty="0">
                <a:latin typeface="Dosis"/>
                <a:ea typeface="Dosis"/>
                <a:cs typeface="Dosis"/>
                <a:sym typeface="Dosis"/>
              </a:rPr>
              <a:t>Created by: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 i="0" u="none" strike="noStrike" cap="none" dirty="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Wika Rabila Putri</a:t>
            </a:r>
            <a:endParaRPr sz="1200" b="1" i="0" u="none" strike="noStrike" cap="none" dirty="0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>
                <a:latin typeface="Dosis"/>
                <a:ea typeface="Dosis"/>
                <a:cs typeface="Dosis"/>
                <a:sym typeface="Dosis"/>
                <a:hlinkClick r:id="rId3"/>
              </a:rPr>
              <a:t>rabilaputri@gmail.com</a:t>
            </a:r>
            <a:endParaRPr lang="en-US" sz="1200" dirty="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>
                <a:latin typeface="Dosis"/>
                <a:ea typeface="Dosis"/>
                <a:cs typeface="Dosis"/>
                <a:sym typeface="Dosis"/>
                <a:hlinkClick r:id="rId4"/>
              </a:rPr>
              <a:t>https://www.linkedin.com/in/wika-rabila-putri/</a:t>
            </a:r>
            <a:endParaRPr sz="12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D6490D-DC99-BF71-C3F7-93909A410D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960" y="643075"/>
            <a:ext cx="1069645" cy="142619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FF14A59C-B1BB-F4A6-CCD9-3A324F6B5AF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713667" y="2350416"/>
            <a:ext cx="406972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 err="1">
                <a:latin typeface="Dosis" pitchFamily="2" charset="0"/>
              </a:rPr>
              <a:t>Sebagai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lulusan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baru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dari</a:t>
            </a:r>
            <a:r>
              <a:rPr lang="en-US" altLang="en-US" dirty="0">
                <a:latin typeface="Dosis" pitchFamily="2" charset="0"/>
              </a:rPr>
              <a:t> Program </a:t>
            </a:r>
            <a:r>
              <a:rPr lang="en-US" altLang="en-US" dirty="0" err="1">
                <a:latin typeface="Dosis" pitchFamily="2" charset="0"/>
              </a:rPr>
              <a:t>Studi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Manajemen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Keuangan</a:t>
            </a:r>
            <a:r>
              <a:rPr lang="en-US" altLang="en-US" dirty="0">
                <a:latin typeface="Dosis" pitchFamily="2" charset="0"/>
              </a:rPr>
              <a:t>, </a:t>
            </a:r>
            <a:r>
              <a:rPr lang="en-US" altLang="en-US" dirty="0" err="1">
                <a:latin typeface="Dosis" pitchFamily="2" charset="0"/>
              </a:rPr>
              <a:t>saya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memiliki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semangat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belajar</a:t>
            </a:r>
            <a:r>
              <a:rPr lang="en-US" altLang="en-US" dirty="0">
                <a:latin typeface="Dosis" pitchFamily="2" charset="0"/>
              </a:rPr>
              <a:t> yang </a:t>
            </a:r>
            <a:r>
              <a:rPr lang="en-US" altLang="en-US" dirty="0" err="1">
                <a:latin typeface="Dosis" pitchFamily="2" charset="0"/>
              </a:rPr>
              <a:t>tinggi</a:t>
            </a:r>
            <a:r>
              <a:rPr lang="en-US" altLang="en-US" dirty="0">
                <a:latin typeface="Dosis" pitchFamily="2" charset="0"/>
              </a:rPr>
              <a:t> dan </a:t>
            </a:r>
            <a:r>
              <a:rPr lang="en-US" altLang="en-US" dirty="0" err="1">
                <a:latin typeface="Dosis" pitchFamily="2" charset="0"/>
              </a:rPr>
              <a:t>antusiasme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besar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terhadap</a:t>
            </a:r>
            <a:r>
              <a:rPr lang="en-US" altLang="en-US" dirty="0">
                <a:latin typeface="Dosis" pitchFamily="2" charset="0"/>
              </a:rPr>
              <a:t> dunia data dan </a:t>
            </a:r>
            <a:r>
              <a:rPr lang="en-US" altLang="en-US" i="1" dirty="0">
                <a:latin typeface="Dosis" pitchFamily="2" charset="0"/>
              </a:rPr>
              <a:t>business analytics</a:t>
            </a:r>
            <a:r>
              <a:rPr lang="en-US" altLang="en-US" dirty="0">
                <a:latin typeface="Dosis" pitchFamily="2" charset="0"/>
              </a:rPr>
              <a:t>. Saya </a:t>
            </a:r>
            <a:r>
              <a:rPr lang="en-US" altLang="en-US" dirty="0" err="1">
                <a:latin typeface="Dosis" pitchFamily="2" charset="0"/>
              </a:rPr>
              <a:t>baru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memulai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perjalanan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dalam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mempelajari</a:t>
            </a:r>
            <a:r>
              <a:rPr lang="en-US" altLang="en-US" dirty="0">
                <a:latin typeface="Dosis" pitchFamily="2" charset="0"/>
              </a:rPr>
              <a:t> data dan </a:t>
            </a:r>
            <a:r>
              <a:rPr lang="en-US" altLang="en-US" i="1" dirty="0">
                <a:latin typeface="Dosis" pitchFamily="2" charset="0"/>
              </a:rPr>
              <a:t>business analytics, </a:t>
            </a:r>
            <a:r>
              <a:rPr lang="en-US" altLang="en-US" dirty="0" err="1">
                <a:latin typeface="Dosis" pitchFamily="2" charset="0"/>
              </a:rPr>
              <a:t>serta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membangun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dasar</a:t>
            </a:r>
            <a:r>
              <a:rPr lang="en-US" altLang="en-US" dirty="0">
                <a:latin typeface="Dosis" pitchFamily="2" charset="0"/>
              </a:rPr>
              <a:t> yang </a:t>
            </a:r>
            <a:r>
              <a:rPr lang="en-US" altLang="en-US" dirty="0" err="1">
                <a:latin typeface="Dosis" pitchFamily="2" charset="0"/>
              </a:rPr>
              <a:t>kuat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dalam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penggunaan</a:t>
            </a:r>
            <a:r>
              <a:rPr lang="en-US" altLang="en-US" dirty="0">
                <a:latin typeface="Dosis" pitchFamily="2" charset="0"/>
              </a:rPr>
              <a:t> SQL, Python, dan Data Visualization. </a:t>
            </a:r>
            <a:r>
              <a:rPr lang="en-US" altLang="en-US" dirty="0" err="1">
                <a:latin typeface="Dosis" pitchFamily="2" charset="0"/>
              </a:rPr>
              <a:t>Dengan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pengalaman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dari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pelatihan</a:t>
            </a:r>
            <a:r>
              <a:rPr lang="en-US" altLang="en-US" dirty="0">
                <a:latin typeface="Dosis" pitchFamily="2" charset="0"/>
              </a:rPr>
              <a:t> dan </a:t>
            </a:r>
            <a:r>
              <a:rPr lang="en-US" altLang="en-US" dirty="0" err="1">
                <a:latin typeface="Dosis" pitchFamily="2" charset="0"/>
              </a:rPr>
              <a:t>magang</a:t>
            </a:r>
            <a:r>
              <a:rPr lang="en-US" altLang="en-US" dirty="0">
                <a:latin typeface="Dosis" pitchFamily="2" charset="0"/>
              </a:rPr>
              <a:t> virtual di </a:t>
            </a:r>
            <a:r>
              <a:rPr lang="en-US" altLang="en-US" dirty="0" err="1">
                <a:latin typeface="Dosis" pitchFamily="2" charset="0"/>
              </a:rPr>
              <a:t>bidang</a:t>
            </a:r>
            <a:r>
              <a:rPr lang="en-US" altLang="en-US" dirty="0">
                <a:latin typeface="Dosis" pitchFamily="2" charset="0"/>
              </a:rPr>
              <a:t> data, </a:t>
            </a:r>
            <a:r>
              <a:rPr lang="en-US" altLang="en-US" dirty="0" err="1">
                <a:latin typeface="Dosis" pitchFamily="2" charset="0"/>
              </a:rPr>
              <a:t>saya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siap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mengaplikasikan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keterampilan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saya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untuk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memberikan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solusi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inovatif</a:t>
            </a:r>
            <a:r>
              <a:rPr lang="en-US" altLang="en-US" dirty="0">
                <a:latin typeface="Dosis" pitchFamily="2" charset="0"/>
              </a:rPr>
              <a:t> dan </a:t>
            </a:r>
            <a:r>
              <a:rPr lang="en-US" altLang="en-US" dirty="0" err="1">
                <a:latin typeface="Dosis" pitchFamily="2" charset="0"/>
              </a:rPr>
              <a:t>mendukung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pengambilan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keputusan</a:t>
            </a:r>
            <a:r>
              <a:rPr lang="en-US" altLang="en-US" dirty="0">
                <a:latin typeface="Dosis" pitchFamily="2" charset="0"/>
              </a:rPr>
              <a:t> yang </a:t>
            </a:r>
            <a:r>
              <a:rPr lang="en-US" altLang="en-US" dirty="0" err="1">
                <a:latin typeface="Dosis" pitchFamily="2" charset="0"/>
              </a:rPr>
              <a:t>lebih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baik</a:t>
            </a:r>
            <a:r>
              <a:rPr lang="en-US" altLang="en-US" dirty="0">
                <a:latin typeface="Dosis" pitchFamily="2" charset="0"/>
              </a:rPr>
              <a:t> </a:t>
            </a:r>
            <a:r>
              <a:rPr lang="en-US" altLang="en-US" dirty="0" err="1">
                <a:latin typeface="Dosis" pitchFamily="2" charset="0"/>
              </a:rPr>
              <a:t>dalam</a:t>
            </a:r>
            <a:r>
              <a:rPr lang="en-US" altLang="en-US" dirty="0">
                <a:latin typeface="Dosis" pitchFamily="2" charset="0"/>
              </a:rPr>
              <a:t> dunia </a:t>
            </a:r>
            <a:r>
              <a:rPr lang="en-US" altLang="en-US" dirty="0" err="1">
                <a:latin typeface="Dosis" pitchFamily="2" charset="0"/>
              </a:rPr>
              <a:t>bisnis</a:t>
            </a:r>
            <a:r>
              <a:rPr lang="en-US" altLang="en-US" dirty="0">
                <a:latin typeface="Dosis" pitchFamily="2" charset="0"/>
              </a:rPr>
              <a:t>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latin typeface="Dosis" pitchFamily="2" charset="0"/>
            </a:endParaRPr>
          </a:p>
        </p:txBody>
      </p:sp>
      <p:sp>
        <p:nvSpPr>
          <p:cNvPr id="2" name="Google Shape;99;p25">
            <a:extLst>
              <a:ext uri="{FF2B5EF4-FFF2-40B4-BE49-F238E27FC236}">
                <a16:creationId xmlns:a16="http://schemas.microsoft.com/office/drawing/2014/main" id="{5A8E4342-BAF9-B0ED-4F16-CEAC68A114B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1161800"/>
            <a:ext cx="3736800" cy="20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100" dirty="0">
                <a:solidFill>
                  <a:srgbClr val="FFFFFF"/>
                </a:solidFill>
                <a:latin typeface="Dosis" pitchFamily="2" charset="0"/>
              </a:rPr>
              <a:t>Improving Employee Retention by Predicting Employee Attrition Using Machine Learning</a:t>
            </a:r>
            <a:endParaRPr lang="en-US" sz="3100" dirty="0">
              <a:solidFill>
                <a:srgbClr val="FFFFFF"/>
              </a:solidFill>
              <a:latin typeface="Dosis" pitchFamily="2" charset="0"/>
              <a:sym typeface="Dosi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>
            <a:spLocks noGrp="1"/>
          </p:cNvSpPr>
          <p:nvPr>
            <p:ph type="title"/>
          </p:nvPr>
        </p:nvSpPr>
        <p:spPr>
          <a:xfrm>
            <a:off x="0" y="-12175"/>
            <a:ext cx="786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990"/>
            </a:pPr>
            <a:r>
              <a:rPr lang="en-US" sz="1600" b="1" dirty="0">
                <a:latin typeface="Roboto"/>
                <a:ea typeface="Roboto"/>
                <a:cs typeface="Roboto"/>
              </a:rPr>
              <a:t>Build an Automated Resignation Behavior Prediction using Machine Learning</a:t>
            </a:r>
          </a:p>
        </p:txBody>
      </p:sp>
      <p:sp>
        <p:nvSpPr>
          <p:cNvPr id="115" name="Google Shape;115;p27"/>
          <p:cNvSpPr txBox="1"/>
          <p:nvPr/>
        </p:nvSpPr>
        <p:spPr>
          <a:xfrm>
            <a:off x="4656000" y="4772700"/>
            <a:ext cx="4488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dirty="0" err="1">
                <a:solidFill>
                  <a:srgbClr val="000000"/>
                </a:solidFill>
                <a:hlinkClick r:id="rId3"/>
              </a:rPr>
              <a:t>Klik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</a:t>
            </a:r>
            <a:r>
              <a:rPr lang="en-ID" sz="1100" dirty="0" err="1">
                <a:solidFill>
                  <a:srgbClr val="000000"/>
                </a:solidFill>
                <a:hlinkClick r:id="rId3"/>
              </a:rPr>
              <a:t>disini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</a:t>
            </a:r>
            <a:r>
              <a:rPr lang="en-ID" sz="1100" dirty="0" err="1">
                <a:solidFill>
                  <a:srgbClr val="000000"/>
                </a:solidFill>
                <a:hlinkClick r:id="rId3"/>
              </a:rPr>
              <a:t>untuk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code Task 4</a:t>
            </a:r>
            <a:endParaRPr lang="en-ID" sz="1100" dirty="0">
              <a:solidFill>
                <a:srgbClr val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5CE935-00B5-0A54-85F4-6651C752E12E}"/>
              </a:ext>
            </a:extLst>
          </p:cNvPr>
          <p:cNvSpPr txBox="1"/>
          <p:nvPr/>
        </p:nvSpPr>
        <p:spPr>
          <a:xfrm>
            <a:off x="6538204" y="3404340"/>
            <a:ext cx="23460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200" dirty="0" err="1">
                <a:latin typeface="Dosis" pitchFamily="2" charset="0"/>
                <a:ea typeface="+mn-ea"/>
              </a:rPr>
              <a:t>XGBoost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memberikan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performa</a:t>
            </a:r>
            <a:r>
              <a:rPr lang="en-ID" sz="1200" dirty="0">
                <a:latin typeface="Dosis" pitchFamily="2" charset="0"/>
                <a:ea typeface="+mn-ea"/>
              </a:rPr>
              <a:t> yang </a:t>
            </a:r>
            <a:r>
              <a:rPr lang="en-ID" sz="1200" dirty="0" err="1">
                <a:latin typeface="Dosis" pitchFamily="2" charset="0"/>
                <a:ea typeface="+mn-ea"/>
              </a:rPr>
              <a:t>lebih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baik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dalam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hal</a:t>
            </a:r>
            <a:r>
              <a:rPr lang="en-ID" sz="1200" dirty="0">
                <a:latin typeface="Dosis" pitchFamily="2" charset="0"/>
                <a:ea typeface="+mn-ea"/>
              </a:rPr>
              <a:t> recall dan precision </a:t>
            </a:r>
            <a:r>
              <a:rPr lang="en-ID" sz="1200" dirty="0" err="1">
                <a:latin typeface="Dosis" pitchFamily="2" charset="0"/>
                <a:ea typeface="+mn-ea"/>
              </a:rPr>
              <a:t>setelah</a:t>
            </a:r>
            <a:r>
              <a:rPr lang="en-ID" sz="1200" dirty="0">
                <a:latin typeface="Dosis" pitchFamily="2" charset="0"/>
                <a:ea typeface="+mn-ea"/>
              </a:rPr>
              <a:t> data train di SMOTE </a:t>
            </a:r>
            <a:r>
              <a:rPr lang="en-ID" sz="1200" dirty="0" err="1">
                <a:latin typeface="Dosis" pitchFamily="2" charset="0"/>
                <a:ea typeface="+mn-ea"/>
              </a:rPr>
              <a:t>dibandingkan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dengan</a:t>
            </a:r>
            <a:r>
              <a:rPr lang="en-ID" sz="1200" dirty="0">
                <a:latin typeface="Dosis" pitchFamily="2" charset="0"/>
                <a:ea typeface="+mn-ea"/>
              </a:rPr>
              <a:t> model </a:t>
            </a:r>
            <a:r>
              <a:rPr lang="en-ID" sz="1200" dirty="0" err="1">
                <a:latin typeface="Dosis" pitchFamily="2" charset="0"/>
                <a:ea typeface="+mn-ea"/>
              </a:rPr>
              <a:t>lainnya</a:t>
            </a:r>
            <a:endParaRPr lang="en-ID" sz="1200" dirty="0">
              <a:latin typeface="Dosis" pitchFamily="2" charset="0"/>
              <a:ea typeface="+mn-e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34D4CC-6514-19F6-FE01-2C7B8B48CA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63" y="671566"/>
            <a:ext cx="1846004" cy="14819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BC2106-8415-64F9-E20D-0266DB6086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7370" y="671567"/>
            <a:ext cx="1888344" cy="14819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07A7B4-24E7-C1A7-EB29-E616628E9B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5003" y="666462"/>
            <a:ext cx="1983276" cy="14921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11E483-08E6-584D-4264-DCBA7C95A0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7568" y="666462"/>
            <a:ext cx="2034709" cy="14921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A4A1F8-3B6D-8B16-0C0E-C06262C93C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063" y="2388871"/>
            <a:ext cx="1324256" cy="14921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578CD75-9B15-8837-5F57-E1D4D0BA2E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05160" y="2386454"/>
            <a:ext cx="1255918" cy="149695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A36A00C-71C9-A59F-D3ED-AC5FD11CDC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47908" y="2386454"/>
            <a:ext cx="3121382" cy="214251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>
            <a:spLocks noGrp="1"/>
          </p:cNvSpPr>
          <p:nvPr>
            <p:ph type="title"/>
          </p:nvPr>
        </p:nvSpPr>
        <p:spPr>
          <a:xfrm>
            <a:off x="0" y="-12175"/>
            <a:ext cx="786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990"/>
            </a:pPr>
            <a:r>
              <a:rPr lang="en-US" sz="1600" b="1" dirty="0">
                <a:latin typeface="Roboto"/>
                <a:ea typeface="Roboto"/>
                <a:cs typeface="Roboto"/>
              </a:rPr>
              <a:t>Build an Automated Resignation Behavior Prediction using Machine Learning</a:t>
            </a:r>
          </a:p>
        </p:txBody>
      </p:sp>
      <p:sp>
        <p:nvSpPr>
          <p:cNvPr id="115" name="Google Shape;115;p27"/>
          <p:cNvSpPr txBox="1"/>
          <p:nvPr/>
        </p:nvSpPr>
        <p:spPr>
          <a:xfrm>
            <a:off x="4656000" y="4772700"/>
            <a:ext cx="4488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dirty="0" err="1">
                <a:solidFill>
                  <a:srgbClr val="000000"/>
                </a:solidFill>
                <a:hlinkClick r:id="rId3"/>
              </a:rPr>
              <a:t>Klik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</a:t>
            </a:r>
            <a:r>
              <a:rPr lang="en-ID" sz="1100" dirty="0" err="1">
                <a:solidFill>
                  <a:srgbClr val="000000"/>
                </a:solidFill>
                <a:hlinkClick r:id="rId3"/>
              </a:rPr>
              <a:t>disini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</a:t>
            </a:r>
            <a:r>
              <a:rPr lang="en-ID" sz="1100" dirty="0" err="1">
                <a:solidFill>
                  <a:srgbClr val="000000"/>
                </a:solidFill>
                <a:hlinkClick r:id="rId3"/>
              </a:rPr>
              <a:t>untuk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code Task 4</a:t>
            </a:r>
            <a:endParaRPr lang="en-ID" sz="1100" dirty="0">
              <a:solidFill>
                <a:srgbClr val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5CE935-00B5-0A54-85F4-6651C752E12E}"/>
              </a:ext>
            </a:extLst>
          </p:cNvPr>
          <p:cNvSpPr txBox="1"/>
          <p:nvPr/>
        </p:nvSpPr>
        <p:spPr>
          <a:xfrm>
            <a:off x="3486613" y="4120586"/>
            <a:ext cx="27968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200" dirty="0" err="1">
                <a:latin typeface="Dosis" pitchFamily="2" charset="0"/>
                <a:ea typeface="+mn-ea"/>
              </a:rPr>
              <a:t>Terindikasi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masih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adanya</a:t>
            </a:r>
            <a:r>
              <a:rPr lang="en-ID" sz="1200" dirty="0">
                <a:latin typeface="Dosis" pitchFamily="2" charset="0"/>
                <a:ea typeface="+mn-ea"/>
              </a:rPr>
              <a:t> overfitting, </a:t>
            </a:r>
            <a:r>
              <a:rPr lang="en-ID" sz="1200" dirty="0" err="1">
                <a:latin typeface="Dosis" pitchFamily="2" charset="0"/>
                <a:ea typeface="+mn-ea"/>
              </a:rPr>
              <a:t>maka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akan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dilakukan</a:t>
            </a:r>
            <a:r>
              <a:rPr lang="en-ID" sz="1200" dirty="0">
                <a:latin typeface="Dosis" pitchFamily="2" charset="0"/>
                <a:ea typeface="+mn-ea"/>
              </a:rPr>
              <a:t> Hyperparameter Tuning.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A36A00C-71C9-A59F-D3ED-AC5FD11CDC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105" y="666835"/>
            <a:ext cx="4178849" cy="28683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6BF175-FA21-02C0-301A-DFF01A8D2F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5045" y="666835"/>
            <a:ext cx="3876818" cy="286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95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>
            <a:spLocks noGrp="1"/>
          </p:cNvSpPr>
          <p:nvPr>
            <p:ph type="title"/>
          </p:nvPr>
        </p:nvSpPr>
        <p:spPr>
          <a:xfrm>
            <a:off x="0" y="-12175"/>
            <a:ext cx="786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990"/>
            </a:pPr>
            <a:r>
              <a:rPr lang="en-US" sz="1600" b="1" dirty="0">
                <a:latin typeface="Roboto"/>
                <a:ea typeface="Roboto"/>
                <a:cs typeface="Roboto"/>
              </a:rPr>
              <a:t>Build an Automated Resignation Behavior Prediction using Machine Learning</a:t>
            </a:r>
          </a:p>
        </p:txBody>
      </p:sp>
      <p:sp>
        <p:nvSpPr>
          <p:cNvPr id="115" name="Google Shape;115;p27"/>
          <p:cNvSpPr txBox="1"/>
          <p:nvPr/>
        </p:nvSpPr>
        <p:spPr>
          <a:xfrm>
            <a:off x="4656000" y="4772700"/>
            <a:ext cx="4488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dirty="0" err="1">
                <a:solidFill>
                  <a:srgbClr val="000000"/>
                </a:solidFill>
                <a:hlinkClick r:id="rId3"/>
              </a:rPr>
              <a:t>Klik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</a:t>
            </a:r>
            <a:r>
              <a:rPr lang="en-ID" sz="1100" dirty="0" err="1">
                <a:solidFill>
                  <a:srgbClr val="000000"/>
                </a:solidFill>
                <a:hlinkClick r:id="rId3"/>
              </a:rPr>
              <a:t>disini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</a:t>
            </a:r>
            <a:r>
              <a:rPr lang="en-ID" sz="1100" dirty="0" err="1">
                <a:solidFill>
                  <a:srgbClr val="000000"/>
                </a:solidFill>
                <a:hlinkClick r:id="rId3"/>
              </a:rPr>
              <a:t>untuk</a:t>
            </a:r>
            <a:r>
              <a:rPr lang="en-ID" sz="1100" dirty="0">
                <a:solidFill>
                  <a:srgbClr val="000000"/>
                </a:solidFill>
                <a:hlinkClick r:id="rId3"/>
              </a:rPr>
              <a:t> code Task 4</a:t>
            </a:r>
            <a:endParaRPr lang="en-ID" sz="1100" dirty="0">
              <a:solidFill>
                <a:srgbClr val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5CE935-00B5-0A54-85F4-6651C752E12E}"/>
              </a:ext>
            </a:extLst>
          </p:cNvPr>
          <p:cNvSpPr txBox="1"/>
          <p:nvPr/>
        </p:nvSpPr>
        <p:spPr>
          <a:xfrm>
            <a:off x="638282" y="4026989"/>
            <a:ext cx="72800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200" dirty="0" err="1">
                <a:latin typeface="Dosis" pitchFamily="2" charset="0"/>
                <a:ea typeface="+mn-ea"/>
              </a:rPr>
              <a:t>Jumlah</a:t>
            </a:r>
            <a:r>
              <a:rPr lang="en-US" sz="1200" dirty="0">
                <a:latin typeface="Dosis" pitchFamily="2" charset="0"/>
                <a:ea typeface="+mn-ea"/>
              </a:rPr>
              <a:t> performance </a:t>
            </a:r>
            <a:r>
              <a:rPr lang="en-US" sz="1200" dirty="0" err="1">
                <a:latin typeface="Dosis" pitchFamily="2" charset="0"/>
                <a:ea typeface="+mn-ea"/>
              </a:rPr>
              <a:t>pegawai</a:t>
            </a:r>
            <a:r>
              <a:rPr lang="en-US" sz="1200" dirty="0">
                <a:latin typeface="Dosis" pitchFamily="2" charset="0"/>
                <a:ea typeface="+mn-ea"/>
              </a:rPr>
              <a:t> </a:t>
            </a:r>
            <a:r>
              <a:rPr lang="en-US" sz="1200" dirty="0" err="1">
                <a:latin typeface="Dosis" pitchFamily="2" charset="0"/>
                <a:ea typeface="+mn-ea"/>
              </a:rPr>
              <a:t>menjadi</a:t>
            </a:r>
            <a:r>
              <a:rPr lang="en-US" sz="1200" dirty="0">
                <a:latin typeface="Dosis" pitchFamily="2" charset="0"/>
                <a:ea typeface="+mn-ea"/>
              </a:rPr>
              <a:t> feature yang paling </a:t>
            </a:r>
            <a:r>
              <a:rPr lang="en-US" sz="1200" dirty="0" err="1">
                <a:latin typeface="Dosis" pitchFamily="2" charset="0"/>
                <a:ea typeface="+mn-ea"/>
              </a:rPr>
              <a:t>menentukan</a:t>
            </a:r>
            <a:r>
              <a:rPr lang="en-US" sz="1200" dirty="0">
                <a:latin typeface="Dosis" pitchFamily="2" charset="0"/>
                <a:ea typeface="+mn-ea"/>
              </a:rPr>
              <a:t> </a:t>
            </a:r>
            <a:r>
              <a:rPr lang="en-US" sz="1200" dirty="0" err="1">
                <a:latin typeface="Dosis" pitchFamily="2" charset="0"/>
                <a:ea typeface="+mn-ea"/>
              </a:rPr>
              <a:t>karyawan</a:t>
            </a:r>
            <a:r>
              <a:rPr lang="en-US" sz="1200" dirty="0">
                <a:latin typeface="Dosis" pitchFamily="2" charset="0"/>
                <a:ea typeface="+mn-ea"/>
              </a:rPr>
              <a:t> </a:t>
            </a:r>
            <a:r>
              <a:rPr lang="en-US" sz="1200" dirty="0" err="1">
                <a:latin typeface="Dosis" pitchFamily="2" charset="0"/>
                <a:ea typeface="+mn-ea"/>
              </a:rPr>
              <a:t>akan</a:t>
            </a:r>
            <a:r>
              <a:rPr lang="en-US" sz="1200" dirty="0">
                <a:latin typeface="Dosis" pitchFamily="2" charset="0"/>
                <a:ea typeface="+mn-ea"/>
              </a:rPr>
              <a:t> resign. </a:t>
            </a:r>
            <a:r>
              <a:rPr lang="en-US" sz="1200" dirty="0" err="1">
                <a:latin typeface="Dosis" pitchFamily="2" charset="0"/>
                <a:ea typeface="+mn-ea"/>
              </a:rPr>
              <a:t>Maka</a:t>
            </a:r>
            <a:r>
              <a:rPr lang="en-US" sz="1200" dirty="0">
                <a:latin typeface="Dosis" pitchFamily="2" charset="0"/>
                <a:ea typeface="+mn-ea"/>
              </a:rPr>
              <a:t> </a:t>
            </a:r>
            <a:r>
              <a:rPr lang="en-US" sz="1200" dirty="0" err="1">
                <a:latin typeface="Dosis" pitchFamily="2" charset="0"/>
                <a:ea typeface="+mn-ea"/>
              </a:rPr>
              <a:t>dari</a:t>
            </a:r>
            <a:r>
              <a:rPr lang="en-US" sz="1200" dirty="0">
                <a:latin typeface="Dosis" pitchFamily="2" charset="0"/>
                <a:ea typeface="+mn-ea"/>
              </a:rPr>
              <a:t> </a:t>
            </a:r>
            <a:r>
              <a:rPr lang="en-US" sz="1200" dirty="0" err="1">
                <a:latin typeface="Dosis" pitchFamily="2" charset="0"/>
                <a:ea typeface="+mn-ea"/>
              </a:rPr>
              <a:t>itu</a:t>
            </a:r>
            <a:r>
              <a:rPr lang="en-US" sz="1200" dirty="0">
                <a:latin typeface="Dosis" pitchFamily="2" charset="0"/>
                <a:ea typeface="+mn-ea"/>
              </a:rPr>
              <a:t> </a:t>
            </a:r>
            <a:r>
              <a:rPr lang="en-US" sz="1200" dirty="0" err="1">
                <a:latin typeface="Dosis" pitchFamily="2" charset="0"/>
                <a:ea typeface="+mn-ea"/>
              </a:rPr>
              <a:t>pihak</a:t>
            </a:r>
            <a:r>
              <a:rPr lang="en-US" sz="1200" dirty="0">
                <a:latin typeface="Dosis" pitchFamily="2" charset="0"/>
                <a:ea typeface="+mn-ea"/>
              </a:rPr>
              <a:t> HR </a:t>
            </a:r>
            <a:r>
              <a:rPr lang="en-US" sz="1200" dirty="0" err="1">
                <a:latin typeface="Dosis" pitchFamily="2" charset="0"/>
                <a:ea typeface="+mn-ea"/>
              </a:rPr>
              <a:t>dapat</a:t>
            </a:r>
            <a:r>
              <a:rPr lang="en-US" sz="1200" dirty="0">
                <a:latin typeface="Dosis" pitchFamily="2" charset="0"/>
                <a:ea typeface="+mn-ea"/>
              </a:rPr>
              <a:t> </a:t>
            </a:r>
            <a:r>
              <a:rPr lang="en-US" sz="1200" dirty="0" err="1">
                <a:latin typeface="Dosis" pitchFamily="2" charset="0"/>
                <a:ea typeface="+mn-ea"/>
              </a:rPr>
              <a:t>mulai</a:t>
            </a:r>
            <a:r>
              <a:rPr lang="en-US" sz="1200" dirty="0">
                <a:latin typeface="Dosis" pitchFamily="2" charset="0"/>
                <a:ea typeface="+mn-ea"/>
              </a:rPr>
              <a:t> </a:t>
            </a:r>
            <a:r>
              <a:rPr lang="en-US" sz="1200" dirty="0" err="1">
                <a:latin typeface="Dosis" pitchFamily="2" charset="0"/>
                <a:ea typeface="+mn-ea"/>
              </a:rPr>
              <a:t>mempertimbangkan</a:t>
            </a:r>
            <a:r>
              <a:rPr lang="en-US" sz="1200" dirty="0">
                <a:latin typeface="Dosis" pitchFamily="2" charset="0"/>
                <a:ea typeface="+mn-ea"/>
              </a:rPr>
              <a:t> </a:t>
            </a:r>
            <a:r>
              <a:rPr lang="en-US" sz="1200" dirty="0" err="1">
                <a:latin typeface="Dosis" pitchFamily="2" charset="0"/>
                <a:ea typeface="+mn-ea"/>
              </a:rPr>
              <a:t>untuk</a:t>
            </a:r>
            <a:r>
              <a:rPr lang="en-US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mengelola</a:t>
            </a:r>
            <a:r>
              <a:rPr lang="en-ID" sz="1200" dirty="0">
                <a:latin typeface="Dosis" pitchFamily="2" charset="0"/>
                <a:ea typeface="+mn-ea"/>
              </a:rPr>
              <a:t> dan </a:t>
            </a:r>
            <a:r>
              <a:rPr lang="en-ID" sz="1200" dirty="0" err="1">
                <a:latin typeface="Dosis" pitchFamily="2" charset="0"/>
                <a:ea typeface="+mn-ea"/>
              </a:rPr>
              <a:t>mengurangi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karyawan</a:t>
            </a:r>
            <a:r>
              <a:rPr lang="en-ID" sz="1200" dirty="0">
                <a:latin typeface="Dosis" pitchFamily="2" charset="0"/>
                <a:ea typeface="+mn-ea"/>
              </a:rPr>
              <a:t> yang </a:t>
            </a:r>
            <a:r>
              <a:rPr lang="en-ID" sz="1200" dirty="0" err="1">
                <a:latin typeface="Dosis" pitchFamily="2" charset="0"/>
                <a:ea typeface="+mn-ea"/>
              </a:rPr>
              <a:t>akan</a:t>
            </a:r>
            <a:r>
              <a:rPr lang="en-ID" sz="1200" dirty="0">
                <a:latin typeface="Dosis" pitchFamily="2" charset="0"/>
                <a:ea typeface="+mn-ea"/>
              </a:rPr>
              <a:t> resign </a:t>
            </a:r>
            <a:r>
              <a:rPr lang="en-ID" sz="1200" dirty="0" err="1">
                <a:latin typeface="Dosis" pitchFamily="2" charset="0"/>
                <a:ea typeface="+mn-ea"/>
              </a:rPr>
              <a:t>dengan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cara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melakukan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analisis</a:t>
            </a:r>
            <a:r>
              <a:rPr lang="en-ID" sz="1200" dirty="0">
                <a:latin typeface="Dosis" pitchFamily="2" charset="0"/>
                <a:ea typeface="+mn-ea"/>
              </a:rPr>
              <a:t> dan </a:t>
            </a:r>
            <a:r>
              <a:rPr lang="en-ID" sz="1200" dirty="0" err="1">
                <a:latin typeface="Dosis" pitchFamily="2" charset="0"/>
                <a:ea typeface="+mn-ea"/>
              </a:rPr>
              <a:t>penilaian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kinerja</a:t>
            </a:r>
            <a:r>
              <a:rPr lang="en-ID" sz="1200" dirty="0">
                <a:latin typeface="Dosis" pitchFamily="2" charset="0"/>
                <a:ea typeface="+mn-ea"/>
              </a:rPr>
              <a:t>, </a:t>
            </a:r>
            <a:r>
              <a:rPr lang="en-ID" sz="1200" dirty="0" err="1">
                <a:latin typeface="Dosis" pitchFamily="2" charset="0"/>
                <a:ea typeface="+mn-ea"/>
              </a:rPr>
              <a:t>meningkkatkan</a:t>
            </a:r>
            <a:r>
              <a:rPr lang="en-ID" sz="1200" dirty="0">
                <a:latin typeface="Dosis" pitchFamily="2" charset="0"/>
                <a:ea typeface="+mn-ea"/>
              </a:rPr>
              <a:t> </a:t>
            </a:r>
            <a:r>
              <a:rPr lang="en-ID" sz="1200" dirty="0" err="1">
                <a:latin typeface="Dosis" pitchFamily="2" charset="0"/>
                <a:ea typeface="+mn-ea"/>
              </a:rPr>
              <a:t>dukungan</a:t>
            </a:r>
            <a:r>
              <a:rPr lang="en-ID" sz="1200" dirty="0">
                <a:latin typeface="Dosis" pitchFamily="2" charset="0"/>
                <a:ea typeface="+mn-ea"/>
              </a:rPr>
              <a:t> dan </a:t>
            </a:r>
            <a:r>
              <a:rPr lang="en-ID" sz="1200" dirty="0" err="1">
                <a:latin typeface="Dosis" pitchFamily="2" charset="0"/>
                <a:ea typeface="+mn-ea"/>
              </a:rPr>
              <a:t>pelatihan</a:t>
            </a:r>
            <a:r>
              <a:rPr lang="en-ID" sz="1200" dirty="0">
                <a:latin typeface="Dosis" pitchFamily="2" charset="0"/>
                <a:ea typeface="+mn-ea"/>
              </a:rPr>
              <a:t>.</a:t>
            </a:r>
            <a:endParaRPr lang="en-US" sz="1200" dirty="0">
              <a:latin typeface="Dosis" pitchFamily="2" charset="0"/>
              <a:ea typeface="+mn-ea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79DD9F-1FA5-0E24-71D2-109A53DFE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672116"/>
            <a:ext cx="3970351" cy="30239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B36791E-8125-7B1A-0EA1-B65244F4C6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040" y="672115"/>
            <a:ext cx="2798914" cy="302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4827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232</Words>
  <Application>Microsoft Office PowerPoint</Application>
  <PresentationFormat>On-screen Show (16:9)</PresentationFormat>
  <Paragraphs>15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Dosis</vt:lpstr>
      <vt:lpstr>Roboto</vt:lpstr>
      <vt:lpstr>Arial</vt:lpstr>
      <vt:lpstr>Simple Light</vt:lpstr>
      <vt:lpstr>Improving Employee Retention by Predicting Employee Attrition Using Machine Learning</vt:lpstr>
      <vt:lpstr>Build an Automated Resignation Behavior Prediction using Machine Learning</vt:lpstr>
      <vt:lpstr>Build an Automated Resignation Behavior Prediction using Machine Learning</vt:lpstr>
      <vt:lpstr>Build an Automated Resignation Behavior Prediction using Machine 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Wika Rabila Putri</dc:creator>
  <cp:lastModifiedBy>Wika Rabila Putri</cp:lastModifiedBy>
  <cp:revision>15</cp:revision>
  <dcterms:modified xsi:type="dcterms:W3CDTF">2024-07-27T16:00:45Z</dcterms:modified>
</cp:coreProperties>
</file>